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92" r:id="rId3"/>
    <p:sldId id="288" r:id="rId4"/>
    <p:sldId id="291" r:id="rId5"/>
    <p:sldId id="289" r:id="rId6"/>
    <p:sldId id="295" r:id="rId7"/>
    <p:sldId id="296" r:id="rId8"/>
    <p:sldId id="294" r:id="rId9"/>
    <p:sldId id="293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4" autoAdjust="0"/>
    <p:restoredTop sz="94628" autoAdjust="0"/>
  </p:normalViewPr>
  <p:slideViewPr>
    <p:cSldViewPr>
      <p:cViewPr varScale="1">
        <p:scale>
          <a:sx n="69" d="100"/>
          <a:sy n="69" d="100"/>
        </p:scale>
        <p:origin x="-5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>
            <a:off x="838200" y="533400"/>
            <a:ext cx="7467600" cy="3505200"/>
          </a:xfrm>
          <a:prstGeom prst="flowChartTerminator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302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en-US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1752600"/>
            <a:ext cx="6340197" cy="2554545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0" b="1" cap="none" spc="0" dirty="0" smtClean="0">
                <a:ln w="57150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FEUD</a:t>
            </a:r>
            <a:endParaRPr lang="en-US" sz="16000" b="1" cap="none" spc="0" dirty="0">
              <a:ln w="57150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533400"/>
            <a:ext cx="807720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50" dirty="0" smtClean="0">
                <a:ln w="1905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Freestyle Script" pitchFamily="66" charset="0"/>
              </a:rPr>
              <a:t>UCOP Family</a:t>
            </a:r>
            <a:endParaRPr lang="en-US" sz="15000" b="1" cap="none" spc="50" dirty="0">
              <a:ln w="1905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Freestyle Script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6519446"/>
            <a:ext cx="731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UNIVERSITY OF CALIFORNIA, OFFICE OF THE PRESIDENT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4149566"/>
            <a:ext cx="7315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USE OF PORTABLE </a:t>
            </a:r>
          </a:p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FIRE EXTINGUISHERS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JULY 2011 SAFETY MEETING</a:t>
            </a:r>
          </a:p>
          <a:p>
            <a:pPr algn="ctr"/>
            <a:endParaRPr lang="en-US" sz="5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Use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30722" name="Picture 2" descr="http://www.oshamanual.com/t/cal_osh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981200"/>
            <a:ext cx="1828800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" y="2057400"/>
            <a:ext cx="624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Annual Refresher Training for Use of Portable Fire Extinguisher</a:t>
            </a:r>
          </a:p>
          <a:p>
            <a:pPr algn="ctr"/>
            <a:r>
              <a:rPr lang="en-US" sz="3000" i="1" dirty="0" smtClean="0"/>
              <a:t>Cal/OSHA Safety Training Requirement</a:t>
            </a:r>
          </a:p>
          <a:p>
            <a:pPr algn="ctr"/>
            <a:endParaRPr lang="en-US" sz="3000" i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33400" y="4572000"/>
            <a:ext cx="8610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Review:</a:t>
            </a:r>
          </a:p>
          <a:p>
            <a:r>
              <a:rPr lang="en-US" sz="2500" dirty="0" smtClean="0"/>
              <a:t>1) General Principles for Fire Extinguisher Use</a:t>
            </a:r>
          </a:p>
          <a:p>
            <a:r>
              <a:rPr lang="en-US" sz="2500" dirty="0" smtClean="0"/>
              <a:t>2) Guidelines on When to Use a Portable Fire Extinguisher</a:t>
            </a:r>
          </a:p>
          <a:p>
            <a:pPr algn="ctr"/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Major Types of Fires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1752600"/>
            <a:ext cx="4572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Type A:  </a:t>
            </a:r>
          </a:p>
          <a:p>
            <a:pPr algn="ctr"/>
            <a:r>
              <a:rPr lang="en-US" sz="3000" dirty="0" smtClean="0"/>
              <a:t>Combustible Materials</a:t>
            </a:r>
          </a:p>
          <a:p>
            <a:pPr algn="ctr"/>
            <a:endParaRPr lang="en-US" sz="3000" dirty="0"/>
          </a:p>
          <a:p>
            <a:pPr algn="ctr"/>
            <a:r>
              <a:rPr lang="en-US" sz="3000" dirty="0" smtClean="0"/>
              <a:t>Type B:  Flammable/Combustible Liquids</a:t>
            </a:r>
          </a:p>
          <a:p>
            <a:pPr algn="ctr"/>
            <a:endParaRPr lang="en-US" sz="3000" dirty="0"/>
          </a:p>
          <a:p>
            <a:pPr algn="ctr"/>
            <a:r>
              <a:rPr lang="en-US" sz="3000" dirty="0" smtClean="0"/>
              <a:t>Type C:  </a:t>
            </a:r>
          </a:p>
          <a:p>
            <a:pPr algn="ctr"/>
            <a:r>
              <a:rPr lang="en-US" sz="3000" dirty="0" smtClean="0"/>
              <a:t>Energized Electrical Equipment</a:t>
            </a:r>
          </a:p>
          <a:p>
            <a:pPr algn="ctr"/>
            <a:endParaRPr lang="en-US" sz="30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222" y="2667000"/>
            <a:ext cx="417692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When to Use a Fire Extinguisher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" y="1828800"/>
            <a:ext cx="7620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- Small &amp; Contained</a:t>
            </a:r>
            <a:endParaRPr lang="en-US" sz="3000" dirty="0"/>
          </a:p>
          <a:p>
            <a:r>
              <a:rPr lang="en-US" sz="3000" dirty="0" smtClean="0"/>
              <a:t>- Safe Escape Route Behind You</a:t>
            </a:r>
            <a:endParaRPr lang="en-US" sz="3000" dirty="0"/>
          </a:p>
          <a:p>
            <a:pPr>
              <a:buFontTx/>
              <a:buChar char="-"/>
            </a:pPr>
            <a:r>
              <a:rPr lang="en-US" sz="3000" dirty="0" smtClean="0"/>
              <a:t> Extinguisher Rated for Type of Fire You Are   </a:t>
            </a:r>
          </a:p>
          <a:p>
            <a:r>
              <a:rPr lang="en-US" sz="3000" dirty="0"/>
              <a:t> </a:t>
            </a:r>
            <a:r>
              <a:rPr lang="en-US" sz="3000" dirty="0" smtClean="0"/>
              <a:t> Fighting</a:t>
            </a:r>
            <a:endParaRPr lang="en-US" sz="3000" dirty="0"/>
          </a:p>
          <a:p>
            <a:pPr>
              <a:buFontTx/>
              <a:buChar char="-"/>
            </a:pPr>
            <a:r>
              <a:rPr lang="en-US" sz="3000" dirty="0" smtClean="0"/>
              <a:t> Trained in Use &amp; Confident You Can Operate it </a:t>
            </a:r>
          </a:p>
          <a:p>
            <a:r>
              <a:rPr lang="en-US" sz="3000" dirty="0" smtClean="0"/>
              <a:t>  Effectively</a:t>
            </a:r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SLIGHTEST DOUBT – DON’T!  </a:t>
            </a:r>
            <a:r>
              <a:rPr lang="en-US" sz="3000" b="1" u="sng" dirty="0" smtClean="0"/>
              <a:t>Get Out.  Close the Door to Slow the Spread of the Fire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905000" y="1143000"/>
            <a:ext cx="7239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Multi-Purpose (Red Color) – Dry Chemical</a:t>
            </a:r>
          </a:p>
          <a:p>
            <a:pPr algn="ctr"/>
            <a:r>
              <a:rPr lang="en-US" sz="3000" i="1" dirty="0" smtClean="0"/>
              <a:t>ABC (Ammonium Phosphate) or</a:t>
            </a:r>
          </a:p>
          <a:p>
            <a:pPr algn="ctr"/>
            <a:r>
              <a:rPr lang="en-US" sz="3000" i="1" dirty="0" smtClean="0"/>
              <a:t>BC (Potassium Bicarbonate)</a:t>
            </a:r>
          </a:p>
          <a:p>
            <a:pPr algn="ctr"/>
            <a:endParaRPr lang="en-US" sz="3000" i="1" dirty="0"/>
          </a:p>
          <a:p>
            <a:pPr algn="ctr"/>
            <a:endParaRPr lang="en-US" sz="3000" dirty="0" smtClean="0"/>
          </a:p>
          <a:p>
            <a:pPr algn="ctr"/>
            <a:r>
              <a:rPr lang="en-US" sz="3000" b="1" dirty="0" smtClean="0"/>
              <a:t>Pressurized Water (Silver Color)</a:t>
            </a:r>
          </a:p>
          <a:p>
            <a:pPr algn="ctr"/>
            <a:r>
              <a:rPr lang="en-US" sz="3000" dirty="0" smtClean="0"/>
              <a:t>Type A Fire Only</a:t>
            </a:r>
          </a:p>
          <a:p>
            <a:pPr algn="ctr"/>
            <a:endParaRPr lang="en-US" sz="3000" dirty="0"/>
          </a:p>
          <a:p>
            <a:pPr algn="ctr"/>
            <a:endParaRPr lang="en-US" sz="3000" dirty="0" smtClean="0"/>
          </a:p>
          <a:p>
            <a:pPr algn="ctr"/>
            <a:r>
              <a:rPr lang="en-US" sz="3000" b="1" dirty="0" smtClean="0"/>
              <a:t>Carbon Dioxide (Red Color with No Gauge)</a:t>
            </a:r>
          </a:p>
          <a:p>
            <a:pPr algn="ctr"/>
            <a:r>
              <a:rPr lang="en-US" sz="3000" dirty="0" smtClean="0"/>
              <a:t>Type BC Fire Only</a:t>
            </a:r>
            <a:endParaRPr lang="en-US" sz="3000" dirty="0"/>
          </a:p>
        </p:txBody>
      </p:sp>
      <p:sp>
        <p:nvSpPr>
          <p:cNvPr id="10" name="Rectangle 9"/>
          <p:cNvSpPr/>
          <p:nvPr/>
        </p:nvSpPr>
        <p:spPr>
          <a:xfrm>
            <a:off x="0" y="762000"/>
            <a:ext cx="16764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650" name="Picture 2" descr="http://www.efireandsafety.com/images/10LB-ABC-ST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42644" cy="1981200"/>
          </a:xfrm>
          <a:prstGeom prst="rect">
            <a:avLst/>
          </a:prstGeom>
          <a:noFill/>
        </p:spPr>
      </p:pic>
      <p:pic>
        <p:nvPicPr>
          <p:cNvPr id="27652" name="Picture 4" descr="http://www.cascadefire.com/images/209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0"/>
            <a:ext cx="675249" cy="1828800"/>
          </a:xfrm>
          <a:prstGeom prst="rect">
            <a:avLst/>
          </a:prstGeom>
          <a:noFill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876800"/>
            <a:ext cx="104607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Question background"/>
          <p:cNvSpPr/>
          <p:nvPr/>
        </p:nvSpPr>
        <p:spPr>
          <a:xfrm>
            <a:off x="0" y="152400"/>
            <a:ext cx="9144000" cy="685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Types of Fire Extinguishers</a:t>
            </a:r>
            <a:endParaRPr lang="en-US" sz="35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Make sure to aim at the </a:t>
            </a:r>
            <a:r>
              <a:rPr lang="en-US" sz="3500" b="1" u="sng" dirty="0" smtClean="0">
                <a:latin typeface="Franklin Gothic Book" pitchFamily="34" charset="0"/>
              </a:rPr>
              <a:t>base of the flame</a:t>
            </a:r>
            <a:r>
              <a:rPr lang="en-US" sz="3500" dirty="0" smtClean="0">
                <a:latin typeface="Franklin Gothic Book" pitchFamily="34" charset="0"/>
              </a:rPr>
              <a:t>!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33794" name="Picture 2" descr="http://www.sbcfd.net/Portals/62/Fig_5_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905000"/>
            <a:ext cx="6172200" cy="4457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Capacity Rating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For a 2A:10 BC Extinguisher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" y="1828800"/>
            <a:ext cx="845820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2A:10 BC – Recommended Capacity for Homes</a:t>
            </a:r>
          </a:p>
          <a:p>
            <a:endParaRPr lang="en-US" sz="3000" b="1" dirty="0"/>
          </a:p>
          <a:p>
            <a:r>
              <a:rPr lang="en-US" sz="2800" b="1" dirty="0" smtClean="0"/>
              <a:t>Number in Front of the “A”</a:t>
            </a:r>
          </a:p>
          <a:p>
            <a:r>
              <a:rPr lang="en-US" sz="2500" dirty="0" smtClean="0"/>
              <a:t>Equals to Equivalent Number of Units for 1.25 Gallons of Water</a:t>
            </a:r>
          </a:p>
          <a:p>
            <a:pPr algn="ctr"/>
            <a:r>
              <a:rPr lang="en-US" sz="2300" i="1" dirty="0" smtClean="0"/>
              <a:t>2A Equals 2.5 Gallons of Water </a:t>
            </a:r>
          </a:p>
          <a:p>
            <a:pPr algn="ctr"/>
            <a:r>
              <a:rPr lang="en-US" sz="2300" i="1" dirty="0" smtClean="0"/>
              <a:t>(2 x 1.25 Gallons = 2.5 Gallons)</a:t>
            </a:r>
          </a:p>
          <a:p>
            <a:endParaRPr lang="en-US" sz="2800" dirty="0"/>
          </a:p>
          <a:p>
            <a:r>
              <a:rPr lang="en-US" sz="2800" b="1" dirty="0" smtClean="0"/>
              <a:t>Number in Front of the “BC”</a:t>
            </a:r>
          </a:p>
          <a:p>
            <a:r>
              <a:rPr lang="en-US" sz="2500" dirty="0" smtClean="0"/>
              <a:t>Area in Sq. Ft. that a non-expert is able to extinguish a Class B or Class C Fire</a:t>
            </a:r>
          </a:p>
          <a:p>
            <a:pPr algn="ctr"/>
            <a:r>
              <a:rPr lang="en-US" sz="2300" i="1" dirty="0" smtClean="0"/>
              <a:t>10BC = 10 Square Feet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How to Use a Fire Extinguisher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Remember “PASS”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" y="1828800"/>
            <a:ext cx="845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Stand 6 to 8 ft away</a:t>
            </a:r>
          </a:p>
          <a:p>
            <a:endParaRPr lang="en-US" sz="3000" dirty="0"/>
          </a:p>
          <a:p>
            <a:r>
              <a:rPr lang="en-US" sz="3000" dirty="0" smtClean="0"/>
              <a:t>P:	Pull the Pin</a:t>
            </a:r>
          </a:p>
          <a:p>
            <a:r>
              <a:rPr lang="en-US" sz="3000" dirty="0" smtClean="0"/>
              <a:t>A:	Aim at the Base of the Flame</a:t>
            </a:r>
          </a:p>
          <a:p>
            <a:r>
              <a:rPr lang="en-US" sz="3000" dirty="0" smtClean="0"/>
              <a:t>S:	Squeeze the Handle</a:t>
            </a:r>
          </a:p>
          <a:p>
            <a:r>
              <a:rPr lang="en-US" sz="3000" dirty="0" smtClean="0"/>
              <a:t>S:	Sweep from Side to Side</a:t>
            </a:r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Step Backwards When Done – Never Turn Your Back Towards an Extinguished Fire!</a:t>
            </a:r>
            <a:endParaRPr lang="en-US" sz="3000" b="1" u="sng" dirty="0" smtClean="0"/>
          </a:p>
        </p:txBody>
      </p:sp>
      <p:pic>
        <p:nvPicPr>
          <p:cNvPr id="28674" name="Picture 2" descr="http://www.osha.gov/SLTC/etools/evacuation/images/p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905000"/>
            <a:ext cx="2809875" cy="2828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You are NOT Required to Use a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on a Fire.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4800" y="1828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Your Responsibilities in a Fire Situation:</a:t>
            </a:r>
          </a:p>
          <a:p>
            <a:pPr>
              <a:buFontTx/>
              <a:buChar char="-"/>
            </a:pPr>
            <a:r>
              <a:rPr lang="en-US" sz="3000" dirty="0" smtClean="0"/>
              <a:t> Recognize a Fire Condition</a:t>
            </a:r>
          </a:p>
          <a:p>
            <a:pPr>
              <a:buFontTx/>
              <a:buChar char="-"/>
            </a:pPr>
            <a:r>
              <a:rPr lang="en-US" sz="3000" dirty="0" smtClean="0"/>
              <a:t> Activate the Fire Alarm System</a:t>
            </a:r>
          </a:p>
          <a:p>
            <a:pPr>
              <a:buFontTx/>
              <a:buChar char="-"/>
            </a:pPr>
            <a:r>
              <a:rPr lang="en-US" sz="3000" dirty="0"/>
              <a:t> </a:t>
            </a:r>
            <a:r>
              <a:rPr lang="en-US" sz="3000" dirty="0" smtClean="0"/>
              <a:t>Evacuate the Building</a:t>
            </a:r>
          </a:p>
          <a:p>
            <a:pPr>
              <a:buFontTx/>
              <a:buChar char="-"/>
            </a:pPr>
            <a:r>
              <a:rPr lang="en-US" sz="3000" dirty="0"/>
              <a:t> </a:t>
            </a:r>
            <a:r>
              <a:rPr lang="en-US" sz="3000" dirty="0" smtClean="0"/>
              <a:t>Call 9-911 to Report the Fire Condition</a:t>
            </a:r>
          </a:p>
          <a:p>
            <a:pPr>
              <a:buFontTx/>
              <a:buChar char="-"/>
            </a:pPr>
            <a:r>
              <a:rPr lang="en-US" sz="3000" dirty="0" smtClean="0"/>
              <a:t>Prior to use:  Make sure the fire extinguisher is fully charged and the needle is the green area.</a:t>
            </a:r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Remember you are not a Trained Firefighter.</a:t>
            </a:r>
          </a:p>
          <a:p>
            <a:pPr algn="ctr"/>
            <a:r>
              <a:rPr lang="en-US" sz="3000" b="1" u="sng" dirty="0" smtClean="0"/>
              <a:t>YOU SHOULD NEVER PUT YOUR LIFE IN DANGER!</a:t>
            </a: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1905000"/>
            <a:ext cx="2286000" cy="231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>
                <a:lumMod val="65000"/>
              </a:schemeClr>
            </a:gs>
            <a:gs pos="50000">
              <a:schemeClr val="bg1">
                <a:lumMod val="50000"/>
              </a:schemeClr>
            </a:gs>
            <a:gs pos="100000">
              <a:schemeClr val="bg1">
                <a:lumMod val="95000"/>
              </a:schemeClr>
            </a:gs>
          </a:gsLst>
          <a:lin ang="54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372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UCOP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 Hsi</dc:creator>
  <cp:lastModifiedBy>khsi</cp:lastModifiedBy>
  <cp:revision>40</cp:revision>
  <dcterms:created xsi:type="dcterms:W3CDTF">2011-07-06T17:22:19Z</dcterms:created>
  <dcterms:modified xsi:type="dcterms:W3CDTF">2011-07-22T00:14:46Z</dcterms:modified>
</cp:coreProperties>
</file>